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DM Sans" pitchFamily="2" charset="77"/>
      <p:regular r:id="rId13"/>
      <p:bold r:id="rId14"/>
    </p:embeddedFont>
    <p:embeddedFont>
      <p:font typeface="Inter" panose="02000503000000020004"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7"/>
    <p:restoredTop sz="94610"/>
  </p:normalViewPr>
  <p:slideViewPr>
    <p:cSldViewPr snapToGrid="0" snapToObjects="1">
      <p:cViewPr varScale="1">
        <p:scale>
          <a:sx n="103" d="100"/>
          <a:sy n="103" d="100"/>
        </p:scale>
        <p:origin x="3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256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txBody>
          <a:bodyPr/>
          <a:lstStyle/>
          <a:p>
            <a:endParaRPr lang="en-US"/>
          </a:p>
        </p:txBody>
      </p:sp>
      <p:sp>
        <p:nvSpPr>
          <p:cNvPr id="3" name="Shape 1"/>
          <p:cNvSpPr/>
          <p:nvPr/>
        </p:nvSpPr>
        <p:spPr>
          <a:xfrm>
            <a:off x="0" y="4052530"/>
            <a:ext cx="14630400" cy="4454962"/>
          </a:xfrm>
          <a:prstGeom prst="rect">
            <a:avLst/>
          </a:prstGeom>
          <a:solidFill>
            <a:srgbClr val="F9F8F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83488" y="1040130"/>
            <a:ext cx="4919305" cy="6149221"/>
          </a:xfrm>
          <a:prstGeom prst="rect">
            <a:avLst/>
          </a:prstGeom>
        </p:spPr>
      </p:pic>
      <p:sp>
        <p:nvSpPr>
          <p:cNvPr id="6" name="Text 2"/>
          <p:cNvSpPr/>
          <p:nvPr/>
        </p:nvSpPr>
        <p:spPr>
          <a:xfrm>
            <a:off x="6280190" y="2096095"/>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161613"/>
                </a:solidFill>
                <a:latin typeface="DM Sans" pitchFamily="34" charset="0"/>
                <a:ea typeface="DM Sans" pitchFamily="34" charset="-122"/>
                <a:cs typeface="DM Sans" pitchFamily="34" charset="-120"/>
              </a:rPr>
              <a:t>Image Classification Project</a:t>
            </a:r>
            <a:endParaRPr lang="en-US" sz="6150" dirty="0"/>
          </a:p>
        </p:txBody>
      </p:sp>
      <p:sp>
        <p:nvSpPr>
          <p:cNvPr id="7" name="Text 3"/>
          <p:cNvSpPr/>
          <p:nvPr/>
        </p:nvSpPr>
        <p:spPr>
          <a:xfrm>
            <a:off x="6280190" y="4392692"/>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This presentation outlines an image classification project, exploring the development of a deep learning model for classifying images and deploying it as a web application.</a:t>
            </a:r>
            <a:endParaRPr lang="en-US" sz="1750" dirty="0"/>
          </a:p>
        </p:txBody>
      </p:sp>
      <p:sp>
        <p:nvSpPr>
          <p:cNvPr id="8" name="Shape 4"/>
          <p:cNvSpPr/>
          <p:nvPr/>
        </p:nvSpPr>
        <p:spPr>
          <a:xfrm>
            <a:off x="6280190" y="5753457"/>
            <a:ext cx="362903" cy="362903"/>
          </a:xfrm>
          <a:prstGeom prst="roundRect">
            <a:avLst>
              <a:gd name="adj" fmla="val 25194296"/>
            </a:avLst>
          </a:prstGeom>
          <a:noFill/>
          <a:ln w="7620">
            <a:solidFill>
              <a:srgbClr val="FFFFFF"/>
            </a:solidFill>
            <a:prstDash val="solid"/>
          </a:ln>
        </p:spPr>
        <p:txBody>
          <a:bodyPr/>
          <a:lstStyle/>
          <a:p>
            <a:endParaRPr lang="en-US"/>
          </a:p>
        </p:txBody>
      </p:sp>
      <p:sp>
        <p:nvSpPr>
          <p:cNvPr id="10" name="Text 5"/>
          <p:cNvSpPr/>
          <p:nvPr/>
        </p:nvSpPr>
        <p:spPr>
          <a:xfrm>
            <a:off x="6325672" y="5764160"/>
            <a:ext cx="2222421" cy="396835"/>
          </a:xfrm>
          <a:prstGeom prst="rect">
            <a:avLst/>
          </a:prstGeom>
          <a:noFill/>
          <a:ln/>
        </p:spPr>
        <p:txBody>
          <a:bodyPr wrap="none" lIns="0" tIns="0" rIns="0" bIns="0" rtlCol="0" anchor="t"/>
          <a:lstStyle/>
          <a:p>
            <a:pPr marL="0" indent="0" algn="l">
              <a:lnSpc>
                <a:spcPts val="3100"/>
              </a:lnSpc>
              <a:buNone/>
            </a:pPr>
            <a:r>
              <a:rPr lang="en-US" sz="2200" b="1" dirty="0">
                <a:solidFill>
                  <a:srgbClr val="161613"/>
                </a:solidFill>
                <a:latin typeface="Inter" pitchFamily="34" charset="0"/>
                <a:ea typeface="Inter" pitchFamily="34" charset="-122"/>
                <a:cs typeface="Inter" pitchFamily="34" charset="-120"/>
              </a:rPr>
              <a:t>Paras Borase</a:t>
            </a:r>
          </a:p>
          <a:p>
            <a:pPr marL="0" indent="0" algn="l">
              <a:lnSpc>
                <a:spcPts val="3100"/>
              </a:lnSpc>
              <a:buNone/>
            </a:pPr>
            <a:r>
              <a:rPr lang="en-US" sz="2200" b="1" dirty="0">
                <a:solidFill>
                  <a:srgbClr val="161613"/>
                </a:solidFill>
                <a:latin typeface="Inter" pitchFamily="34" charset="0"/>
                <a:ea typeface="Inter" pitchFamily="34" charset="-122"/>
              </a:rPr>
              <a:t>Machine Learning July Batch</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program&#10;&#10;Description automatically generated">
            <a:extLst>
              <a:ext uri="{FF2B5EF4-FFF2-40B4-BE49-F238E27FC236}">
                <a16:creationId xmlns:a16="http://schemas.microsoft.com/office/drawing/2014/main" id="{FD6D04EC-470D-2119-8C84-EA5BB3B85DDD}"/>
              </a:ext>
            </a:extLst>
          </p:cNvPr>
          <p:cNvPicPr>
            <a:picLocks noChangeAspect="1"/>
          </p:cNvPicPr>
          <p:nvPr/>
        </p:nvPicPr>
        <p:blipFill>
          <a:blip r:embed="rId2"/>
          <a:srcRect b="1496"/>
          <a:stretch/>
        </p:blipFill>
        <p:spPr>
          <a:xfrm>
            <a:off x="-3656" y="10"/>
            <a:ext cx="11603570" cy="82295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50022" y="0"/>
            <a:ext cx="8480374" cy="82296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A948ACA-612B-DBD6-2B7B-9FDEEC7674C0}"/>
              </a:ext>
            </a:extLst>
          </p:cNvPr>
          <p:cNvSpPr txBox="1"/>
          <p:nvPr/>
        </p:nvSpPr>
        <p:spPr>
          <a:xfrm>
            <a:off x="9306601" y="-137329"/>
            <a:ext cx="4317957" cy="210205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dirty="0">
                <a:latin typeface="+mj-lt"/>
                <a:ea typeface="+mj-ea"/>
                <a:cs typeface="+mj-cs"/>
              </a:rPr>
              <a:t>Conclusion</a:t>
            </a:r>
            <a:r>
              <a:rPr lang="en-US" sz="4800" b="1" dirty="0">
                <a:latin typeface="+mj-lt"/>
                <a:ea typeface="+mj-ea"/>
                <a:cs typeface="+mj-cs"/>
              </a:rPr>
              <a:t> </a:t>
            </a:r>
          </a:p>
        </p:txBody>
      </p:sp>
      <p:sp>
        <p:nvSpPr>
          <p:cNvPr id="4" name="TextBox 3">
            <a:extLst>
              <a:ext uri="{FF2B5EF4-FFF2-40B4-BE49-F238E27FC236}">
                <a16:creationId xmlns:a16="http://schemas.microsoft.com/office/drawing/2014/main" id="{29A80C80-CF86-BBCD-FB33-148FE8222223}"/>
              </a:ext>
            </a:extLst>
          </p:cNvPr>
          <p:cNvSpPr txBox="1"/>
          <p:nvPr/>
        </p:nvSpPr>
        <p:spPr>
          <a:xfrm>
            <a:off x="9037932" y="2142565"/>
            <a:ext cx="4586626" cy="4491314"/>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3600" b="1" u="sng" dirty="0"/>
              <a:t>Project Summary:</a:t>
            </a:r>
          </a:p>
          <a:p>
            <a:pPr indent="-228600">
              <a:lnSpc>
                <a:spcPct val="90000"/>
              </a:lnSpc>
              <a:spcAft>
                <a:spcPts val="600"/>
              </a:spcAft>
              <a:buFont typeface="Arial" panose="020B0604020202020204" pitchFamily="34" charset="0"/>
              <a:buChar char="•"/>
            </a:pPr>
            <a:endParaRPr lang="en-US" sz="3600" dirty="0"/>
          </a:p>
          <a:p>
            <a:pPr marL="742950" lvl="1" indent="-228600">
              <a:lnSpc>
                <a:spcPct val="90000"/>
              </a:lnSpc>
              <a:spcAft>
                <a:spcPts val="600"/>
              </a:spcAft>
              <a:buFont typeface="Arial" panose="020B0604020202020204" pitchFamily="34" charset="0"/>
              <a:buChar char="•"/>
            </a:pPr>
            <a:r>
              <a:rPr lang="en-US" sz="3600" dirty="0"/>
              <a:t>Successfully built and deployed a CNN-based image classifier.</a:t>
            </a:r>
          </a:p>
          <a:p>
            <a:pPr marL="742950" lvl="1" indent="-228600">
              <a:lnSpc>
                <a:spcPct val="90000"/>
              </a:lnSpc>
              <a:spcAft>
                <a:spcPts val="600"/>
              </a:spcAft>
              <a:buFont typeface="Arial" panose="020B0604020202020204" pitchFamily="34" charset="0"/>
              <a:buChar char="•"/>
            </a:pPr>
            <a:endParaRPr lang="en-US" sz="3600" dirty="0"/>
          </a:p>
          <a:p>
            <a:pPr marL="742950" lvl="1" indent="-228600">
              <a:lnSpc>
                <a:spcPct val="90000"/>
              </a:lnSpc>
              <a:spcAft>
                <a:spcPts val="600"/>
              </a:spcAft>
              <a:buFont typeface="Arial" panose="020B0604020202020204" pitchFamily="34" charset="0"/>
              <a:buChar char="•"/>
            </a:pPr>
            <a:r>
              <a:rPr lang="en-US" sz="3600" dirty="0"/>
              <a:t>Achieved satisfactory accuracy on CIFAR-10 dataset.</a:t>
            </a:r>
          </a:p>
        </p:txBody>
      </p:sp>
    </p:spTree>
    <p:extLst>
      <p:ext uri="{BB962C8B-B14F-4D97-AF65-F5344CB8AC3E}">
        <p14:creationId xmlns:p14="http://schemas.microsoft.com/office/powerpoint/2010/main" val="985367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txBody>
          <a:bodyPr/>
          <a:lstStyle/>
          <a:p>
            <a:endParaRPr lang="en-US"/>
          </a:p>
        </p:txBody>
      </p:sp>
      <p:sp>
        <p:nvSpPr>
          <p:cNvPr id="3" name="Shape 1"/>
          <p:cNvSpPr/>
          <p:nvPr/>
        </p:nvSpPr>
        <p:spPr>
          <a:xfrm>
            <a:off x="0" y="1556950"/>
            <a:ext cx="14630400" cy="6672649"/>
          </a:xfrm>
          <a:prstGeom prst="rect">
            <a:avLst/>
          </a:prstGeom>
          <a:solidFill>
            <a:srgbClr val="F9F8F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283488" y="2112169"/>
            <a:ext cx="4919305" cy="4005143"/>
          </a:xfrm>
          <a:prstGeom prst="rect">
            <a:avLst/>
          </a:prstGeom>
        </p:spPr>
      </p:pic>
      <p:sp>
        <p:nvSpPr>
          <p:cNvPr id="6" name="Text 2"/>
          <p:cNvSpPr/>
          <p:nvPr/>
        </p:nvSpPr>
        <p:spPr>
          <a:xfrm>
            <a:off x="6280190" y="63186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161613"/>
                </a:solidFill>
                <a:latin typeface="DM Sans" pitchFamily="34" charset="0"/>
                <a:ea typeface="DM Sans" pitchFamily="34" charset="-122"/>
                <a:cs typeface="DM Sans" pitchFamily="34" charset="-120"/>
              </a:rPr>
              <a:t>Project Objective</a:t>
            </a:r>
            <a:endParaRPr lang="en-US" sz="4450" dirty="0"/>
          </a:p>
        </p:txBody>
      </p:sp>
      <p:sp>
        <p:nvSpPr>
          <p:cNvPr id="7" name="Text 3"/>
          <p:cNvSpPr/>
          <p:nvPr/>
        </p:nvSpPr>
        <p:spPr>
          <a:xfrm>
            <a:off x="6280190" y="1680805"/>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The primary goal is to build a robust image classification system using Convolutional Neural Networks (CNNs). This system will utilize the power of deep learning to accurately categorize images into predefined classes. Additionally, the project aims to create a user-friendly web application powered by Flask, enabling seamless interaction with the trained model.</a:t>
            </a:r>
            <a:endParaRPr lang="en-US" sz="1750" dirty="0"/>
          </a:p>
        </p:txBody>
      </p:sp>
      <p:sp>
        <p:nvSpPr>
          <p:cNvPr id="8" name="Shape 4"/>
          <p:cNvSpPr/>
          <p:nvPr/>
        </p:nvSpPr>
        <p:spPr>
          <a:xfrm>
            <a:off x="6280190" y="4113371"/>
            <a:ext cx="3664863" cy="3484364"/>
          </a:xfrm>
          <a:prstGeom prst="roundRect">
            <a:avLst>
              <a:gd name="adj" fmla="val 976"/>
            </a:avLst>
          </a:prstGeom>
          <a:solidFill>
            <a:srgbClr val="EDEBE3"/>
          </a:solidFill>
          <a:ln/>
        </p:spPr>
        <p:txBody>
          <a:bodyPr/>
          <a:lstStyle/>
          <a:p>
            <a:endParaRPr lang="en-US"/>
          </a:p>
        </p:txBody>
      </p:sp>
      <p:sp>
        <p:nvSpPr>
          <p:cNvPr id="9" name="Text 5"/>
          <p:cNvSpPr/>
          <p:nvPr/>
        </p:nvSpPr>
        <p:spPr>
          <a:xfrm>
            <a:off x="6507004" y="434018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pitchFamily="34" charset="0"/>
                <a:ea typeface="DM Sans" pitchFamily="34" charset="-122"/>
                <a:cs typeface="DM Sans" pitchFamily="34" charset="-120"/>
              </a:rPr>
              <a:t>Deep Learning Model</a:t>
            </a:r>
            <a:endParaRPr lang="en-US" sz="2200" dirty="0"/>
          </a:p>
        </p:txBody>
      </p:sp>
      <p:sp>
        <p:nvSpPr>
          <p:cNvPr id="10" name="Text 6"/>
          <p:cNvSpPr/>
          <p:nvPr/>
        </p:nvSpPr>
        <p:spPr>
          <a:xfrm>
            <a:off x="6507004" y="4830604"/>
            <a:ext cx="3211235" cy="254031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Employ a Convolutional Neural Network (CNN) architecture for image classification. CNNs are renowned for their ability to extract intricate features from images.</a:t>
            </a:r>
            <a:endParaRPr lang="en-US" sz="1750" dirty="0"/>
          </a:p>
        </p:txBody>
      </p:sp>
      <p:sp>
        <p:nvSpPr>
          <p:cNvPr id="11" name="Shape 7"/>
          <p:cNvSpPr/>
          <p:nvPr/>
        </p:nvSpPr>
        <p:spPr>
          <a:xfrm>
            <a:off x="10171867" y="4113371"/>
            <a:ext cx="3664863" cy="3484364"/>
          </a:xfrm>
          <a:prstGeom prst="roundRect">
            <a:avLst>
              <a:gd name="adj" fmla="val 976"/>
            </a:avLst>
          </a:prstGeom>
          <a:solidFill>
            <a:srgbClr val="EDEBE3"/>
          </a:solidFill>
          <a:ln/>
        </p:spPr>
        <p:txBody>
          <a:bodyPr/>
          <a:lstStyle/>
          <a:p>
            <a:endParaRPr lang="en-US"/>
          </a:p>
        </p:txBody>
      </p:sp>
      <p:sp>
        <p:nvSpPr>
          <p:cNvPr id="12" name="Text 8"/>
          <p:cNvSpPr/>
          <p:nvPr/>
        </p:nvSpPr>
        <p:spPr>
          <a:xfrm>
            <a:off x="10398681" y="4340185"/>
            <a:ext cx="2957632" cy="354330"/>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pitchFamily="34" charset="0"/>
                <a:ea typeface="DM Sans" pitchFamily="34" charset="-122"/>
                <a:cs typeface="DM Sans" pitchFamily="34" charset="-120"/>
              </a:rPr>
              <a:t>Flask Web Application</a:t>
            </a:r>
            <a:endParaRPr lang="en-US" sz="2200" dirty="0"/>
          </a:p>
        </p:txBody>
      </p:sp>
      <p:sp>
        <p:nvSpPr>
          <p:cNvPr id="13" name="Text 9"/>
          <p:cNvSpPr/>
          <p:nvPr/>
        </p:nvSpPr>
        <p:spPr>
          <a:xfrm>
            <a:off x="10398681" y="4830604"/>
            <a:ext cx="3211235" cy="2540318"/>
          </a:xfrm>
          <a:prstGeom prst="rect">
            <a:avLst/>
          </a:prstGeom>
          <a:noFill/>
          <a:ln/>
        </p:spPr>
        <p:txBody>
          <a:bodyPr wrap="square" lIns="0" tIns="0" rIns="0" bIns="0" rtlCol="0" anchor="t"/>
          <a:lstStyle/>
          <a:p>
            <a:pPr marL="0" indent="0">
              <a:lnSpc>
                <a:spcPts val="2850"/>
              </a:lnSpc>
              <a:buNone/>
            </a:pPr>
            <a:r>
              <a:rPr lang="en-US" sz="1750" dirty="0">
                <a:solidFill>
                  <a:srgbClr val="161613"/>
                </a:solidFill>
                <a:latin typeface="Inter" pitchFamily="34" charset="0"/>
                <a:ea typeface="Inter" pitchFamily="34" charset="-122"/>
                <a:cs typeface="Inter" pitchFamily="34" charset="-120"/>
              </a:rPr>
              <a:t>Develop a Flask web application to serve as an interface for the image classification model. The web application will allow users to upload images and receive classification predictions.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txBody>
          <a:bodyPr/>
          <a:lstStyle/>
          <a:p>
            <a:endParaRPr lang="en-US"/>
          </a:p>
        </p:txBody>
      </p:sp>
      <p:sp>
        <p:nvSpPr>
          <p:cNvPr id="3" name="Shape 1"/>
          <p:cNvSpPr/>
          <p:nvPr/>
        </p:nvSpPr>
        <p:spPr>
          <a:xfrm>
            <a:off x="0" y="1495168"/>
            <a:ext cx="14630400" cy="6734789"/>
          </a:xfrm>
          <a:prstGeom prst="rect">
            <a:avLst/>
          </a:prstGeom>
          <a:solidFill>
            <a:srgbClr val="F9F8F5"/>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957"/>
          </a:xfrm>
          <a:prstGeom prst="rect">
            <a:avLst/>
          </a:prstGeom>
        </p:spPr>
      </p:pic>
      <p:pic>
        <p:nvPicPr>
          <p:cNvPr id="5" name="Image 1" descr="preencoded.png"/>
          <p:cNvPicPr>
            <a:picLocks noChangeAspect="1"/>
          </p:cNvPicPr>
          <p:nvPr/>
        </p:nvPicPr>
        <p:blipFill>
          <a:blip r:embed="rId4"/>
          <a:stretch>
            <a:fillRect/>
          </a:stretch>
        </p:blipFill>
        <p:spPr>
          <a:xfrm>
            <a:off x="282416" y="2236589"/>
            <a:ext cx="4921448" cy="3756779"/>
          </a:xfrm>
          <a:prstGeom prst="rect">
            <a:avLst/>
          </a:prstGeom>
        </p:spPr>
      </p:pic>
      <p:sp>
        <p:nvSpPr>
          <p:cNvPr id="6" name="Text 2"/>
          <p:cNvSpPr/>
          <p:nvPr/>
        </p:nvSpPr>
        <p:spPr>
          <a:xfrm>
            <a:off x="6277332" y="621387"/>
            <a:ext cx="5649754" cy="706160"/>
          </a:xfrm>
          <a:prstGeom prst="rect">
            <a:avLst/>
          </a:prstGeom>
          <a:noFill/>
          <a:ln/>
        </p:spPr>
        <p:txBody>
          <a:bodyPr wrap="none" lIns="0" tIns="0" rIns="0" bIns="0" rtlCol="0" anchor="t"/>
          <a:lstStyle/>
          <a:p>
            <a:pPr marL="0" indent="0">
              <a:lnSpc>
                <a:spcPts val="5550"/>
              </a:lnSpc>
              <a:buNone/>
            </a:pPr>
            <a:r>
              <a:rPr lang="en-US" sz="4400" dirty="0">
                <a:solidFill>
                  <a:srgbClr val="161613"/>
                </a:solidFill>
                <a:latin typeface="DM Sans" pitchFamily="34" charset="0"/>
                <a:ea typeface="DM Sans" pitchFamily="34" charset="-122"/>
                <a:cs typeface="DM Sans" pitchFamily="34" charset="-120"/>
              </a:rPr>
              <a:t>Dataset Overview</a:t>
            </a:r>
            <a:endParaRPr lang="en-US" sz="4400" dirty="0"/>
          </a:p>
        </p:txBody>
      </p:sp>
      <p:sp>
        <p:nvSpPr>
          <p:cNvPr id="7" name="Text 3"/>
          <p:cNvSpPr/>
          <p:nvPr/>
        </p:nvSpPr>
        <p:spPr>
          <a:xfrm>
            <a:off x="6277332" y="1666518"/>
            <a:ext cx="7562136" cy="1084421"/>
          </a:xfrm>
          <a:prstGeom prst="rect">
            <a:avLst/>
          </a:prstGeom>
          <a:noFill/>
          <a:ln/>
        </p:spPr>
        <p:txBody>
          <a:bodyPr wrap="square" lIns="0" tIns="0" rIns="0" bIns="0" rtlCol="0" anchor="t"/>
          <a:lstStyle/>
          <a:p>
            <a:pPr marL="0" indent="0">
              <a:lnSpc>
                <a:spcPts val="2800"/>
              </a:lnSpc>
              <a:buNone/>
            </a:pPr>
            <a:r>
              <a:rPr lang="en-US" sz="1750" dirty="0">
                <a:solidFill>
                  <a:srgbClr val="161613"/>
                </a:solidFill>
                <a:latin typeface="Inter" pitchFamily="34" charset="0"/>
                <a:ea typeface="Inter" pitchFamily="34" charset="-122"/>
                <a:cs typeface="Inter" pitchFamily="34" charset="-120"/>
              </a:rPr>
              <a:t> The CIFAR-10 dataset serves as the foundation for training and evaluating the image classification model. This dataset contains a rich collection of images categorized into ten distinct classes.</a:t>
            </a:r>
            <a:endParaRPr lang="en-US" sz="1750" dirty="0"/>
          </a:p>
        </p:txBody>
      </p:sp>
      <p:sp>
        <p:nvSpPr>
          <p:cNvPr id="8" name="Shape 4"/>
          <p:cNvSpPr/>
          <p:nvPr/>
        </p:nvSpPr>
        <p:spPr>
          <a:xfrm>
            <a:off x="6277332" y="3259336"/>
            <a:ext cx="508397" cy="508397"/>
          </a:xfrm>
          <a:prstGeom prst="roundRect">
            <a:avLst>
              <a:gd name="adj" fmla="val 6668"/>
            </a:avLst>
          </a:prstGeom>
          <a:solidFill>
            <a:srgbClr val="EDEBE3"/>
          </a:solidFill>
          <a:ln/>
        </p:spPr>
        <p:txBody>
          <a:bodyPr/>
          <a:lstStyle/>
          <a:p>
            <a:endParaRPr lang="en-US"/>
          </a:p>
        </p:txBody>
      </p:sp>
      <p:sp>
        <p:nvSpPr>
          <p:cNvPr id="9" name="Text 5"/>
          <p:cNvSpPr/>
          <p:nvPr/>
        </p:nvSpPr>
        <p:spPr>
          <a:xfrm>
            <a:off x="6475928" y="3343989"/>
            <a:ext cx="111204" cy="33897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pitchFamily="34" charset="0"/>
                <a:ea typeface="DM Sans" pitchFamily="34" charset="-122"/>
                <a:cs typeface="DM Sans" pitchFamily="34" charset="-120"/>
              </a:rPr>
              <a:t>1</a:t>
            </a:r>
            <a:endParaRPr lang="en-US" sz="2650" dirty="0"/>
          </a:p>
        </p:txBody>
      </p:sp>
      <p:sp>
        <p:nvSpPr>
          <p:cNvPr id="10" name="Text 6"/>
          <p:cNvSpPr/>
          <p:nvPr/>
        </p:nvSpPr>
        <p:spPr>
          <a:xfrm>
            <a:off x="7011710" y="3259336"/>
            <a:ext cx="2824877" cy="353139"/>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pitchFamily="34" charset="0"/>
                <a:ea typeface="DM Sans" pitchFamily="34" charset="-122"/>
                <a:cs typeface="DM Sans" pitchFamily="34" charset="-120"/>
              </a:rPr>
              <a:t>CIFAR-10 Dataset</a:t>
            </a:r>
            <a:endParaRPr lang="en-US" sz="2200" dirty="0"/>
          </a:p>
        </p:txBody>
      </p:sp>
      <p:sp>
        <p:nvSpPr>
          <p:cNvPr id="11" name="Text 7"/>
          <p:cNvSpPr/>
          <p:nvPr/>
        </p:nvSpPr>
        <p:spPr>
          <a:xfrm>
            <a:off x="7011710" y="3747968"/>
            <a:ext cx="2933700" cy="1445895"/>
          </a:xfrm>
          <a:prstGeom prst="rect">
            <a:avLst/>
          </a:prstGeom>
          <a:noFill/>
          <a:ln/>
        </p:spPr>
        <p:txBody>
          <a:bodyPr wrap="square" lIns="0" tIns="0" rIns="0" bIns="0" rtlCol="0" anchor="t"/>
          <a:lstStyle/>
          <a:p>
            <a:pPr marL="0" indent="0">
              <a:lnSpc>
                <a:spcPts val="2800"/>
              </a:lnSpc>
              <a:buNone/>
            </a:pPr>
            <a:r>
              <a:rPr lang="en-US" sz="1750" dirty="0">
                <a:solidFill>
                  <a:srgbClr val="161613"/>
                </a:solidFill>
                <a:latin typeface="Inter" pitchFamily="34" charset="0"/>
                <a:ea typeface="Inter" pitchFamily="34" charset="-122"/>
                <a:cs typeface="Inter" pitchFamily="34" charset="-120"/>
              </a:rPr>
              <a:t>A widely used dataset in computer vision, comprising 60,000 color images.</a:t>
            </a:r>
            <a:endParaRPr lang="en-US" sz="1750" dirty="0"/>
          </a:p>
        </p:txBody>
      </p:sp>
      <p:sp>
        <p:nvSpPr>
          <p:cNvPr id="12" name="Shape 8"/>
          <p:cNvSpPr/>
          <p:nvPr/>
        </p:nvSpPr>
        <p:spPr>
          <a:xfrm>
            <a:off x="10171390" y="3259336"/>
            <a:ext cx="508397" cy="508397"/>
          </a:xfrm>
          <a:prstGeom prst="roundRect">
            <a:avLst>
              <a:gd name="adj" fmla="val 6668"/>
            </a:avLst>
          </a:prstGeom>
          <a:solidFill>
            <a:srgbClr val="EDEBE3"/>
          </a:solidFill>
          <a:ln/>
        </p:spPr>
        <p:txBody>
          <a:bodyPr/>
          <a:lstStyle/>
          <a:p>
            <a:endParaRPr lang="en-US"/>
          </a:p>
        </p:txBody>
      </p:sp>
      <p:sp>
        <p:nvSpPr>
          <p:cNvPr id="13" name="Text 9"/>
          <p:cNvSpPr/>
          <p:nvPr/>
        </p:nvSpPr>
        <p:spPr>
          <a:xfrm>
            <a:off x="10327719" y="3343989"/>
            <a:ext cx="195620" cy="33897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pitchFamily="34" charset="0"/>
                <a:ea typeface="DM Sans" pitchFamily="34" charset="-122"/>
                <a:cs typeface="DM Sans" pitchFamily="34" charset="-120"/>
              </a:rPr>
              <a:t>2</a:t>
            </a:r>
            <a:endParaRPr lang="en-US" sz="2650" dirty="0"/>
          </a:p>
        </p:txBody>
      </p:sp>
      <p:sp>
        <p:nvSpPr>
          <p:cNvPr id="14" name="Text 10"/>
          <p:cNvSpPr/>
          <p:nvPr/>
        </p:nvSpPr>
        <p:spPr>
          <a:xfrm>
            <a:off x="10905768" y="3259336"/>
            <a:ext cx="2824877" cy="353139"/>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pitchFamily="34" charset="0"/>
                <a:ea typeface="DM Sans" pitchFamily="34" charset="-122"/>
                <a:cs typeface="DM Sans" pitchFamily="34" charset="-120"/>
              </a:rPr>
              <a:t>Ten Classes</a:t>
            </a:r>
            <a:endParaRPr lang="en-US" sz="2200" dirty="0"/>
          </a:p>
        </p:txBody>
      </p:sp>
      <p:sp>
        <p:nvSpPr>
          <p:cNvPr id="15" name="Text 11"/>
          <p:cNvSpPr/>
          <p:nvPr/>
        </p:nvSpPr>
        <p:spPr>
          <a:xfrm>
            <a:off x="10905768" y="3747968"/>
            <a:ext cx="2933700" cy="1807369"/>
          </a:xfrm>
          <a:prstGeom prst="rect">
            <a:avLst/>
          </a:prstGeom>
          <a:noFill/>
          <a:ln/>
        </p:spPr>
        <p:txBody>
          <a:bodyPr wrap="square" lIns="0" tIns="0" rIns="0" bIns="0" rtlCol="0" anchor="t"/>
          <a:lstStyle/>
          <a:p>
            <a:pPr marL="0" indent="0">
              <a:lnSpc>
                <a:spcPts val="2800"/>
              </a:lnSpc>
              <a:buNone/>
            </a:pPr>
            <a:r>
              <a:rPr lang="en-US" sz="1750" dirty="0">
                <a:solidFill>
                  <a:srgbClr val="161613"/>
                </a:solidFill>
                <a:latin typeface="Inter" pitchFamily="34" charset="0"/>
                <a:ea typeface="Inter" pitchFamily="34" charset="-122"/>
                <a:cs typeface="Inter" pitchFamily="34" charset="-120"/>
              </a:rPr>
              <a:t>The dataset includes ten distinct classes, including airplane, automobile, bird, cat, deer, dog, frog, horse, ship, and truck.</a:t>
            </a:r>
            <a:endParaRPr lang="en-US" sz="1750" dirty="0"/>
          </a:p>
        </p:txBody>
      </p:sp>
      <p:sp>
        <p:nvSpPr>
          <p:cNvPr id="16" name="Shape 12"/>
          <p:cNvSpPr/>
          <p:nvPr/>
        </p:nvSpPr>
        <p:spPr>
          <a:xfrm>
            <a:off x="6277332" y="6035516"/>
            <a:ext cx="508397" cy="508397"/>
          </a:xfrm>
          <a:prstGeom prst="roundRect">
            <a:avLst>
              <a:gd name="adj" fmla="val 6668"/>
            </a:avLst>
          </a:prstGeom>
          <a:solidFill>
            <a:srgbClr val="EDEBE3"/>
          </a:solidFill>
          <a:ln/>
        </p:spPr>
        <p:txBody>
          <a:bodyPr/>
          <a:lstStyle/>
          <a:p>
            <a:endParaRPr lang="en-US"/>
          </a:p>
        </p:txBody>
      </p:sp>
      <p:sp>
        <p:nvSpPr>
          <p:cNvPr id="17" name="Text 13"/>
          <p:cNvSpPr/>
          <p:nvPr/>
        </p:nvSpPr>
        <p:spPr>
          <a:xfrm>
            <a:off x="6430804" y="6120170"/>
            <a:ext cx="201335" cy="338971"/>
          </a:xfrm>
          <a:prstGeom prst="rect">
            <a:avLst/>
          </a:prstGeom>
          <a:noFill/>
          <a:ln/>
        </p:spPr>
        <p:txBody>
          <a:bodyPr wrap="none" lIns="0" tIns="0" rIns="0" bIns="0" rtlCol="0" anchor="t"/>
          <a:lstStyle/>
          <a:p>
            <a:pPr marL="0" indent="0" algn="ctr">
              <a:lnSpc>
                <a:spcPts val="2650"/>
              </a:lnSpc>
              <a:buNone/>
            </a:pPr>
            <a:r>
              <a:rPr lang="en-US" sz="2650" dirty="0">
                <a:solidFill>
                  <a:srgbClr val="161613"/>
                </a:solidFill>
                <a:latin typeface="DM Sans" pitchFamily="34" charset="0"/>
                <a:ea typeface="DM Sans" pitchFamily="34" charset="-122"/>
                <a:cs typeface="DM Sans" pitchFamily="34" charset="-120"/>
              </a:rPr>
              <a:t>3</a:t>
            </a:r>
            <a:endParaRPr lang="en-US" sz="2650" dirty="0"/>
          </a:p>
        </p:txBody>
      </p:sp>
      <p:sp>
        <p:nvSpPr>
          <p:cNvPr id="18" name="Text 14"/>
          <p:cNvSpPr/>
          <p:nvPr/>
        </p:nvSpPr>
        <p:spPr>
          <a:xfrm>
            <a:off x="7011710" y="6035516"/>
            <a:ext cx="2824877" cy="353139"/>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pitchFamily="34" charset="0"/>
                <a:ea typeface="DM Sans" pitchFamily="34" charset="-122"/>
                <a:cs typeface="DM Sans" pitchFamily="34" charset="-120"/>
              </a:rPr>
              <a:t>Data Split</a:t>
            </a:r>
            <a:endParaRPr lang="en-US" sz="2200" dirty="0"/>
          </a:p>
        </p:txBody>
      </p:sp>
      <p:sp>
        <p:nvSpPr>
          <p:cNvPr id="19" name="Text 15"/>
          <p:cNvSpPr/>
          <p:nvPr/>
        </p:nvSpPr>
        <p:spPr>
          <a:xfrm>
            <a:off x="7011710" y="6524149"/>
            <a:ext cx="6827758" cy="1084421"/>
          </a:xfrm>
          <a:prstGeom prst="rect">
            <a:avLst/>
          </a:prstGeom>
          <a:noFill/>
          <a:ln/>
        </p:spPr>
        <p:txBody>
          <a:bodyPr wrap="square" lIns="0" tIns="0" rIns="0" bIns="0" rtlCol="0" anchor="t"/>
          <a:lstStyle/>
          <a:p>
            <a:pPr marL="0" indent="0">
              <a:lnSpc>
                <a:spcPts val="2800"/>
              </a:lnSpc>
              <a:buNone/>
            </a:pPr>
            <a:r>
              <a:rPr lang="en-US" sz="1750" dirty="0">
                <a:solidFill>
                  <a:srgbClr val="161613"/>
                </a:solidFill>
                <a:latin typeface="Inter" pitchFamily="34" charset="0"/>
                <a:ea typeface="Inter" pitchFamily="34" charset="-122"/>
                <a:cs typeface="Inter" pitchFamily="34" charset="-120"/>
              </a:rPr>
              <a:t>The dataset is split into 50,000 images for training and 10,000 images for testing, ensuring a balanced evaluation of the model's performance.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txBody>
          <a:bodyPr/>
          <a:lstStyle/>
          <a:p>
            <a:endParaRPr lang="en-US"/>
          </a:p>
        </p:txBody>
      </p:sp>
      <p:sp>
        <p:nvSpPr>
          <p:cNvPr id="3" name="Shape 1"/>
          <p:cNvSpPr/>
          <p:nvPr/>
        </p:nvSpPr>
        <p:spPr>
          <a:xfrm>
            <a:off x="0" y="1404278"/>
            <a:ext cx="14630400" cy="6975817"/>
          </a:xfrm>
          <a:prstGeom prst="rect">
            <a:avLst/>
          </a:prstGeom>
          <a:solidFill>
            <a:srgbClr val="F9F8F5"/>
          </a:solidFill>
          <a:ln/>
        </p:spPr>
        <p:txBody>
          <a:bodyPr/>
          <a:lstStyle/>
          <a:p>
            <a:endParaRPr lang="en-US"/>
          </a:p>
        </p:txBody>
      </p:sp>
      <p:sp>
        <p:nvSpPr>
          <p:cNvPr id="5" name="Text 2"/>
          <p:cNvSpPr/>
          <p:nvPr/>
        </p:nvSpPr>
        <p:spPr>
          <a:xfrm>
            <a:off x="658416" y="668655"/>
            <a:ext cx="4703802" cy="587931"/>
          </a:xfrm>
          <a:prstGeom prst="rect">
            <a:avLst/>
          </a:prstGeom>
          <a:noFill/>
          <a:ln/>
        </p:spPr>
        <p:txBody>
          <a:bodyPr wrap="none" lIns="0" tIns="0" rIns="0" bIns="0" rtlCol="0" anchor="t"/>
          <a:lstStyle/>
          <a:p>
            <a:pPr marL="0" indent="0">
              <a:lnSpc>
                <a:spcPts val="4600"/>
              </a:lnSpc>
              <a:buNone/>
            </a:pPr>
            <a:r>
              <a:rPr lang="en-US" sz="3700" b="1" dirty="0">
                <a:solidFill>
                  <a:srgbClr val="161613"/>
                </a:solidFill>
                <a:latin typeface="DM Sans" pitchFamily="34" charset="0"/>
                <a:ea typeface="DM Sans" pitchFamily="34" charset="-122"/>
                <a:cs typeface="DM Sans" pitchFamily="34" charset="-120"/>
              </a:rPr>
              <a:t>Data Preprocessing</a:t>
            </a:r>
            <a:endParaRPr lang="en-US" sz="3700" b="1" dirty="0"/>
          </a:p>
        </p:txBody>
      </p:sp>
      <p:sp>
        <p:nvSpPr>
          <p:cNvPr id="6" name="Text 3"/>
          <p:cNvSpPr/>
          <p:nvPr/>
        </p:nvSpPr>
        <p:spPr>
          <a:xfrm>
            <a:off x="658416" y="1850590"/>
            <a:ext cx="7526179" cy="1102755"/>
          </a:xfrm>
          <a:prstGeom prst="rect">
            <a:avLst/>
          </a:prstGeom>
          <a:noFill/>
          <a:ln/>
        </p:spPr>
        <p:txBody>
          <a:bodyPr wrap="none" lIns="0" tIns="0" rIns="0" bIns="0" rtlCol="0" anchor="t"/>
          <a:lstStyle/>
          <a:p>
            <a:pPr marL="342900" indent="-342900" algn="l">
              <a:lnSpc>
                <a:spcPts val="2350"/>
              </a:lnSpc>
              <a:buSzPct val="100000"/>
              <a:buChar char="•"/>
            </a:pPr>
            <a:r>
              <a:rPr lang="en-US" sz="2400" b="1" u="sng" dirty="0">
                <a:solidFill>
                  <a:srgbClr val="161613"/>
                </a:solidFill>
                <a:latin typeface="Inter" pitchFamily="34" charset="0"/>
                <a:ea typeface="Inter" pitchFamily="34" charset="-122"/>
                <a:cs typeface="Inter" pitchFamily="34" charset="-120"/>
              </a:rPr>
              <a:t>Normalization:</a:t>
            </a:r>
            <a:r>
              <a:rPr lang="en-US" sz="2400" u="sng" dirty="0">
                <a:solidFill>
                  <a:srgbClr val="161613"/>
                </a:solidFill>
                <a:latin typeface="Inter" pitchFamily="34" charset="0"/>
                <a:ea typeface="Inter" pitchFamily="34" charset="-122"/>
                <a:cs typeface="Inter" pitchFamily="34" charset="-120"/>
              </a:rPr>
              <a:t> </a:t>
            </a:r>
          </a:p>
          <a:p>
            <a:pPr algn="l">
              <a:lnSpc>
                <a:spcPts val="2350"/>
              </a:lnSpc>
              <a:buSzPct val="100000"/>
            </a:pPr>
            <a:endParaRPr lang="en-US" sz="2400" dirty="0">
              <a:solidFill>
                <a:srgbClr val="161613"/>
              </a:solidFill>
              <a:latin typeface="Inter" pitchFamily="34" charset="0"/>
              <a:ea typeface="Inter" pitchFamily="34" charset="-122"/>
              <a:cs typeface="Inter" pitchFamily="34" charset="-120"/>
            </a:endParaRPr>
          </a:p>
          <a:p>
            <a:pPr algn="l">
              <a:lnSpc>
                <a:spcPts val="2350"/>
              </a:lnSpc>
              <a:buSzPct val="100000"/>
            </a:pPr>
            <a:r>
              <a:rPr lang="en-US" sz="2400" dirty="0">
                <a:solidFill>
                  <a:srgbClr val="161613"/>
                </a:solidFill>
                <a:latin typeface="Inter" pitchFamily="34" charset="0"/>
                <a:ea typeface="Inter" pitchFamily="34" charset="-122"/>
                <a:cs typeface="Inter" pitchFamily="34" charset="-120"/>
              </a:rPr>
              <a:t>Pixel values scaled between 0 and 1</a:t>
            </a:r>
            <a:r>
              <a:rPr lang="en-US" sz="1450" dirty="0">
                <a:solidFill>
                  <a:srgbClr val="161613"/>
                </a:solidFill>
                <a:latin typeface="Inter" pitchFamily="34" charset="0"/>
                <a:ea typeface="Inter" pitchFamily="34" charset="-122"/>
                <a:cs typeface="Inter" pitchFamily="34" charset="-120"/>
              </a:rPr>
              <a:t>.</a:t>
            </a:r>
            <a:endParaRPr lang="en-US" sz="1450" dirty="0"/>
          </a:p>
        </p:txBody>
      </p:sp>
      <p:sp>
        <p:nvSpPr>
          <p:cNvPr id="7" name="Text 4"/>
          <p:cNvSpPr/>
          <p:nvPr/>
        </p:nvSpPr>
        <p:spPr>
          <a:xfrm>
            <a:off x="624626" y="3559932"/>
            <a:ext cx="6928633" cy="2320841"/>
          </a:xfrm>
          <a:prstGeom prst="rect">
            <a:avLst/>
          </a:prstGeom>
          <a:noFill/>
          <a:ln/>
        </p:spPr>
        <p:txBody>
          <a:bodyPr wrap="none" lIns="0" tIns="0" rIns="0" bIns="0" rtlCol="0" anchor="t"/>
          <a:lstStyle/>
          <a:p>
            <a:pPr marL="342900" indent="-342900" algn="l">
              <a:lnSpc>
                <a:spcPts val="2350"/>
              </a:lnSpc>
              <a:buSzPct val="100000"/>
              <a:buChar char="•"/>
            </a:pPr>
            <a:r>
              <a:rPr lang="en-US" sz="2400" b="1" u="sng" dirty="0">
                <a:solidFill>
                  <a:srgbClr val="161613"/>
                </a:solidFill>
                <a:latin typeface="Inter" pitchFamily="34" charset="0"/>
                <a:ea typeface="Inter" pitchFamily="34" charset="-122"/>
                <a:cs typeface="Inter" pitchFamily="34" charset="-120"/>
              </a:rPr>
              <a:t>One-Hot Encoding:</a:t>
            </a:r>
            <a:r>
              <a:rPr lang="en-US" sz="2400" u="sng" dirty="0">
                <a:solidFill>
                  <a:srgbClr val="161613"/>
                </a:solidFill>
                <a:latin typeface="Inter" pitchFamily="34" charset="0"/>
                <a:ea typeface="Inter" pitchFamily="34" charset="-122"/>
                <a:cs typeface="Inter" pitchFamily="34" charset="-120"/>
              </a:rPr>
              <a:t> </a:t>
            </a:r>
          </a:p>
          <a:p>
            <a:pPr marL="342900" indent="-342900" algn="l">
              <a:lnSpc>
                <a:spcPts val="2350"/>
              </a:lnSpc>
              <a:buSzPct val="100000"/>
              <a:buChar char="•"/>
            </a:pPr>
            <a:endParaRPr lang="en-US" sz="2400" dirty="0">
              <a:solidFill>
                <a:srgbClr val="161613"/>
              </a:solidFill>
              <a:latin typeface="Inter" pitchFamily="34" charset="0"/>
              <a:ea typeface="Inter" pitchFamily="34" charset="-122"/>
              <a:cs typeface="Inter" pitchFamily="34" charset="-120"/>
            </a:endParaRPr>
          </a:p>
          <a:p>
            <a:pPr algn="l">
              <a:lnSpc>
                <a:spcPts val="2350"/>
              </a:lnSpc>
              <a:buSzPct val="100000"/>
            </a:pPr>
            <a:r>
              <a:rPr lang="en-US" sz="2400" dirty="0">
                <a:solidFill>
                  <a:srgbClr val="161613"/>
                </a:solidFill>
                <a:latin typeface="Inter" pitchFamily="34" charset="0"/>
                <a:ea typeface="Inter" pitchFamily="34" charset="-122"/>
                <a:cs typeface="Inter" pitchFamily="34" charset="-120"/>
              </a:rPr>
              <a:t>Conversion of class labels into binary matrices.</a:t>
            </a:r>
            <a:endParaRPr lang="en-US" sz="2400" dirty="0"/>
          </a:p>
        </p:txBody>
      </p:sp>
      <p:sp>
        <p:nvSpPr>
          <p:cNvPr id="8" name="Text 5"/>
          <p:cNvSpPr/>
          <p:nvPr/>
        </p:nvSpPr>
        <p:spPr>
          <a:xfrm>
            <a:off x="624626" y="5174788"/>
            <a:ext cx="6928632" cy="2720698"/>
          </a:xfrm>
          <a:prstGeom prst="rect">
            <a:avLst/>
          </a:prstGeom>
          <a:noFill/>
          <a:ln/>
        </p:spPr>
        <p:txBody>
          <a:bodyPr wrap="square" lIns="0" tIns="0" rIns="0" bIns="0" rtlCol="0" anchor="t"/>
          <a:lstStyle/>
          <a:p>
            <a:pPr marL="342900" indent="-342900" algn="l">
              <a:lnSpc>
                <a:spcPts val="2350"/>
              </a:lnSpc>
              <a:buSzPct val="100000"/>
              <a:buChar char="•"/>
            </a:pPr>
            <a:r>
              <a:rPr lang="en-US" sz="2400" b="1" u="sng" dirty="0">
                <a:solidFill>
                  <a:srgbClr val="161613"/>
                </a:solidFill>
                <a:latin typeface="Inter" pitchFamily="34" charset="0"/>
                <a:ea typeface="Inter" pitchFamily="34" charset="-122"/>
                <a:cs typeface="Inter" pitchFamily="34" charset="-120"/>
              </a:rPr>
              <a:t>Data Augmentation:</a:t>
            </a:r>
            <a:r>
              <a:rPr lang="en-US" sz="2400" u="sng" dirty="0">
                <a:solidFill>
                  <a:srgbClr val="161613"/>
                </a:solidFill>
                <a:latin typeface="Inter" pitchFamily="34" charset="0"/>
                <a:ea typeface="Inter" pitchFamily="34" charset="-122"/>
                <a:cs typeface="Inter" pitchFamily="34" charset="-120"/>
              </a:rPr>
              <a:t> </a:t>
            </a:r>
          </a:p>
          <a:p>
            <a:pPr algn="l">
              <a:lnSpc>
                <a:spcPts val="2350"/>
              </a:lnSpc>
              <a:buSzPct val="100000"/>
            </a:pPr>
            <a:endParaRPr lang="en-US" sz="2400" dirty="0">
              <a:solidFill>
                <a:srgbClr val="161613"/>
              </a:solidFill>
              <a:latin typeface="Inter" pitchFamily="34" charset="0"/>
              <a:ea typeface="Inter" pitchFamily="34" charset="-122"/>
              <a:cs typeface="Inter" pitchFamily="34" charset="-120"/>
            </a:endParaRPr>
          </a:p>
          <a:p>
            <a:pPr algn="l">
              <a:lnSpc>
                <a:spcPts val="2350"/>
              </a:lnSpc>
              <a:buSzPct val="100000"/>
            </a:pPr>
            <a:r>
              <a:rPr lang="en-US" sz="2400" dirty="0">
                <a:solidFill>
                  <a:srgbClr val="161613"/>
                </a:solidFill>
                <a:latin typeface="Inter" pitchFamily="34" charset="0"/>
                <a:ea typeface="Inter" pitchFamily="34" charset="-122"/>
                <a:cs typeface="Inter" pitchFamily="34" charset="-120"/>
              </a:rPr>
              <a:t>Techniques used to enhance the dataset, including rotation, shifting, and flipping.</a:t>
            </a:r>
            <a:endParaRPr lang="en-US" sz="2400" dirty="0"/>
          </a:p>
        </p:txBody>
      </p:sp>
      <p:sp>
        <p:nvSpPr>
          <p:cNvPr id="9" name="Text 6"/>
          <p:cNvSpPr/>
          <p:nvPr/>
        </p:nvSpPr>
        <p:spPr>
          <a:xfrm>
            <a:off x="658416" y="3156585"/>
            <a:ext cx="2822258" cy="352663"/>
          </a:xfrm>
          <a:prstGeom prst="rect">
            <a:avLst/>
          </a:prstGeom>
          <a:noFill/>
          <a:ln/>
        </p:spPr>
        <p:txBody>
          <a:bodyPr wrap="none" lIns="0" tIns="0" rIns="0" bIns="0" rtlCol="0" anchor="t"/>
          <a:lstStyle/>
          <a:p>
            <a:pPr marL="0" indent="0">
              <a:lnSpc>
                <a:spcPts val="2750"/>
              </a:lnSpc>
              <a:buNone/>
            </a:pPr>
            <a:endParaRPr lang="en-US" sz="2200" dirty="0"/>
          </a:p>
        </p:txBody>
      </p:sp>
      <p:sp>
        <p:nvSpPr>
          <p:cNvPr id="10" name="Text 7"/>
          <p:cNvSpPr/>
          <p:nvPr/>
        </p:nvSpPr>
        <p:spPr>
          <a:xfrm>
            <a:off x="658416" y="3791426"/>
            <a:ext cx="7827169" cy="300990"/>
          </a:xfrm>
          <a:prstGeom prst="rect">
            <a:avLst/>
          </a:prstGeom>
          <a:noFill/>
          <a:ln/>
        </p:spPr>
        <p:txBody>
          <a:bodyPr wrap="none" lIns="0" tIns="0" rIns="0" bIns="0" rtlCol="0" anchor="t"/>
          <a:lstStyle/>
          <a:p>
            <a:pPr marL="0" indent="0">
              <a:lnSpc>
                <a:spcPts val="2350"/>
              </a:lnSpc>
              <a:buNone/>
            </a:pPr>
            <a:endParaRPr lang="en-US" sz="1450" dirty="0"/>
          </a:p>
        </p:txBody>
      </p:sp>
      <p:sp>
        <p:nvSpPr>
          <p:cNvPr id="12" name="Text 8"/>
          <p:cNvSpPr/>
          <p:nvPr/>
        </p:nvSpPr>
        <p:spPr>
          <a:xfrm>
            <a:off x="658416" y="6608564"/>
            <a:ext cx="2302788" cy="293846"/>
          </a:xfrm>
          <a:prstGeom prst="rect">
            <a:avLst/>
          </a:prstGeom>
          <a:noFill/>
          <a:ln/>
        </p:spPr>
        <p:txBody>
          <a:bodyPr wrap="none" lIns="0" tIns="0" rIns="0" bIns="0" rtlCol="0" anchor="t"/>
          <a:lstStyle/>
          <a:p>
            <a:pPr marL="0" indent="0">
              <a:lnSpc>
                <a:spcPts val="2300"/>
              </a:lnSpc>
              <a:buNone/>
            </a:pPr>
            <a:endParaRPr lang="en-US" sz="1850" dirty="0"/>
          </a:p>
        </p:txBody>
      </p:sp>
      <p:sp>
        <p:nvSpPr>
          <p:cNvPr id="13" name="Text 9"/>
          <p:cNvSpPr/>
          <p:nvPr/>
        </p:nvSpPr>
        <p:spPr>
          <a:xfrm>
            <a:off x="658416" y="7090529"/>
            <a:ext cx="2302788" cy="300990"/>
          </a:xfrm>
          <a:prstGeom prst="rect">
            <a:avLst/>
          </a:prstGeom>
          <a:noFill/>
          <a:ln/>
        </p:spPr>
        <p:txBody>
          <a:bodyPr wrap="none" lIns="0" tIns="0" rIns="0" bIns="0" rtlCol="0" anchor="t"/>
          <a:lstStyle/>
          <a:p>
            <a:pPr marL="0" indent="0">
              <a:lnSpc>
                <a:spcPts val="2350"/>
              </a:lnSpc>
              <a:buNone/>
            </a:pPr>
            <a:endParaRPr lang="en-US" sz="1450" dirty="0"/>
          </a:p>
        </p:txBody>
      </p:sp>
      <p:sp>
        <p:nvSpPr>
          <p:cNvPr id="14" name="Text 10"/>
          <p:cNvSpPr/>
          <p:nvPr/>
        </p:nvSpPr>
        <p:spPr>
          <a:xfrm>
            <a:off x="3427690" y="4492109"/>
            <a:ext cx="2302788" cy="293846"/>
          </a:xfrm>
          <a:prstGeom prst="rect">
            <a:avLst/>
          </a:prstGeom>
          <a:noFill/>
          <a:ln/>
        </p:spPr>
        <p:txBody>
          <a:bodyPr wrap="none" lIns="0" tIns="0" rIns="0" bIns="0" rtlCol="0" anchor="t"/>
          <a:lstStyle/>
          <a:p>
            <a:pPr marL="0" indent="0">
              <a:lnSpc>
                <a:spcPts val="2300"/>
              </a:lnSpc>
              <a:buNone/>
            </a:pPr>
            <a:endParaRPr lang="en-US" sz="1850" dirty="0"/>
          </a:p>
        </p:txBody>
      </p:sp>
      <p:sp>
        <p:nvSpPr>
          <p:cNvPr id="15" name="Text 11"/>
          <p:cNvSpPr/>
          <p:nvPr/>
        </p:nvSpPr>
        <p:spPr>
          <a:xfrm>
            <a:off x="3427690" y="4974074"/>
            <a:ext cx="2302788" cy="300990"/>
          </a:xfrm>
          <a:prstGeom prst="rect">
            <a:avLst/>
          </a:prstGeom>
          <a:noFill/>
          <a:ln/>
        </p:spPr>
        <p:txBody>
          <a:bodyPr wrap="none" lIns="0" tIns="0" rIns="0" bIns="0" rtlCol="0" anchor="t"/>
          <a:lstStyle/>
          <a:p>
            <a:pPr marL="0" indent="0">
              <a:lnSpc>
                <a:spcPts val="2350"/>
              </a:lnSpc>
              <a:buNone/>
            </a:pPr>
            <a:endParaRPr lang="en-US" sz="1450" dirty="0"/>
          </a:p>
        </p:txBody>
      </p:sp>
      <p:sp>
        <p:nvSpPr>
          <p:cNvPr id="17" name="Text 12"/>
          <p:cNvSpPr/>
          <p:nvPr/>
        </p:nvSpPr>
        <p:spPr>
          <a:xfrm>
            <a:off x="6196965" y="6608564"/>
            <a:ext cx="2302788" cy="293846"/>
          </a:xfrm>
          <a:prstGeom prst="rect">
            <a:avLst/>
          </a:prstGeom>
          <a:noFill/>
          <a:ln/>
        </p:spPr>
        <p:txBody>
          <a:bodyPr wrap="none" lIns="0" tIns="0" rIns="0" bIns="0" rtlCol="0" anchor="t"/>
          <a:lstStyle/>
          <a:p>
            <a:pPr marL="0" indent="0">
              <a:lnSpc>
                <a:spcPts val="2300"/>
              </a:lnSpc>
              <a:buNone/>
            </a:pPr>
            <a:endParaRPr lang="en-US" sz="1850" dirty="0"/>
          </a:p>
        </p:txBody>
      </p:sp>
      <p:sp>
        <p:nvSpPr>
          <p:cNvPr id="18" name="Text 13"/>
          <p:cNvSpPr/>
          <p:nvPr/>
        </p:nvSpPr>
        <p:spPr>
          <a:xfrm>
            <a:off x="6196965" y="7090529"/>
            <a:ext cx="2302788" cy="300990"/>
          </a:xfrm>
          <a:prstGeom prst="rect">
            <a:avLst/>
          </a:prstGeom>
          <a:noFill/>
          <a:ln/>
        </p:spPr>
        <p:txBody>
          <a:bodyPr wrap="none" lIns="0" tIns="0" rIns="0" bIns="0" rtlCol="0" anchor="t"/>
          <a:lstStyle/>
          <a:p>
            <a:pPr marL="0" indent="0">
              <a:lnSpc>
                <a:spcPts val="2350"/>
              </a:lnSpc>
              <a:buNone/>
            </a:pPr>
            <a:endParaRPr lang="en-US" sz="1450" dirty="0"/>
          </a:p>
        </p:txBody>
      </p:sp>
      <p:pic>
        <p:nvPicPr>
          <p:cNvPr id="27" name="Picture 26" descr="A screen shot of a computer program&#10;&#10;Description automatically generated">
            <a:extLst>
              <a:ext uri="{FF2B5EF4-FFF2-40B4-BE49-F238E27FC236}">
                <a16:creationId xmlns:a16="http://schemas.microsoft.com/office/drawing/2014/main" id="{95289FC5-A3B1-44B6-6EF0-13F0F8B0D75D}"/>
              </a:ext>
            </a:extLst>
          </p:cNvPr>
          <p:cNvPicPr>
            <a:picLocks noChangeAspect="1"/>
          </p:cNvPicPr>
          <p:nvPr/>
        </p:nvPicPr>
        <p:blipFill>
          <a:blip r:embed="rId3"/>
          <a:srcRect r="33940"/>
          <a:stretch/>
        </p:blipFill>
        <p:spPr>
          <a:xfrm>
            <a:off x="7620838" y="1254078"/>
            <a:ext cx="6666062" cy="5836451"/>
          </a:xfrm>
          <a:prstGeom prst="rect">
            <a:avLst/>
          </a:prstGeom>
        </p:spPr>
        <p:style>
          <a:lnRef idx="2">
            <a:schemeClr val="accent1"/>
          </a:lnRef>
          <a:fillRef idx="1">
            <a:schemeClr val="lt1"/>
          </a:fillRef>
          <a:effectRef idx="0">
            <a:schemeClr val="accent1"/>
          </a:effectRef>
          <a:fontRef idx="minor">
            <a:schemeClr val="dk1"/>
          </a:fontRef>
        </p:style>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txBody>
          <a:bodyPr/>
          <a:lstStyle/>
          <a:p>
            <a:endParaRPr lang="en-US"/>
          </a:p>
        </p:txBody>
      </p:sp>
      <p:sp>
        <p:nvSpPr>
          <p:cNvPr id="3" name="Shape 1"/>
          <p:cNvSpPr/>
          <p:nvPr/>
        </p:nvSpPr>
        <p:spPr>
          <a:xfrm>
            <a:off x="-1" y="1211480"/>
            <a:ext cx="14630400" cy="8229600"/>
          </a:xfrm>
          <a:prstGeom prst="rect">
            <a:avLst/>
          </a:prstGeom>
          <a:solidFill>
            <a:srgbClr val="F9F8F5"/>
          </a:solidFill>
          <a:ln/>
        </p:spPr>
        <p:txBody>
          <a:bodyPr/>
          <a:lstStyle/>
          <a:p>
            <a:endParaRPr lang="en-US" dirty="0"/>
          </a:p>
        </p:txBody>
      </p:sp>
      <p:sp>
        <p:nvSpPr>
          <p:cNvPr id="4" name="Text 2"/>
          <p:cNvSpPr/>
          <p:nvPr/>
        </p:nvSpPr>
        <p:spPr>
          <a:xfrm>
            <a:off x="793790" y="3020497"/>
            <a:ext cx="3402330" cy="425291"/>
          </a:xfrm>
          <a:prstGeom prst="rect">
            <a:avLst/>
          </a:prstGeom>
          <a:noFill/>
          <a:ln/>
        </p:spPr>
        <p:txBody>
          <a:bodyPr wrap="none" lIns="0" tIns="0" rIns="0" bIns="0" rtlCol="0" anchor="t"/>
          <a:lstStyle/>
          <a:p>
            <a:pPr marL="0" indent="0">
              <a:lnSpc>
                <a:spcPts val="3300"/>
              </a:lnSpc>
              <a:buNone/>
            </a:pPr>
            <a:endParaRPr lang="en-US" sz="2650" dirty="0"/>
          </a:p>
        </p:txBody>
      </p:sp>
      <p:sp>
        <p:nvSpPr>
          <p:cNvPr id="5" name="Text 3"/>
          <p:cNvSpPr/>
          <p:nvPr/>
        </p:nvSpPr>
        <p:spPr>
          <a:xfrm>
            <a:off x="793790" y="3672602"/>
            <a:ext cx="3402330" cy="425291"/>
          </a:xfrm>
          <a:prstGeom prst="rect">
            <a:avLst/>
          </a:prstGeom>
          <a:noFill/>
          <a:ln/>
        </p:spPr>
        <p:txBody>
          <a:bodyPr wrap="none" lIns="0" tIns="0" rIns="0" bIns="0" rtlCol="0" anchor="t"/>
          <a:lstStyle/>
          <a:p>
            <a:pPr marL="0" indent="0">
              <a:lnSpc>
                <a:spcPts val="3300"/>
              </a:lnSpc>
              <a:buNone/>
            </a:pPr>
            <a:endParaRPr lang="en-US" sz="2650" dirty="0"/>
          </a:p>
        </p:txBody>
      </p:sp>
      <p:sp>
        <p:nvSpPr>
          <p:cNvPr id="6" name="Text 4"/>
          <p:cNvSpPr/>
          <p:nvPr/>
        </p:nvSpPr>
        <p:spPr>
          <a:xfrm>
            <a:off x="793790" y="4642128"/>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Text 5"/>
          <p:cNvSpPr/>
          <p:nvPr/>
        </p:nvSpPr>
        <p:spPr>
          <a:xfrm>
            <a:off x="7599521" y="4642128"/>
            <a:ext cx="6244709"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10" name="TextBox 9">
            <a:extLst>
              <a:ext uri="{FF2B5EF4-FFF2-40B4-BE49-F238E27FC236}">
                <a16:creationId xmlns:a16="http://schemas.microsoft.com/office/drawing/2014/main" id="{6FEA90AA-173A-E0B2-B232-2C2321DEA3F1}"/>
              </a:ext>
            </a:extLst>
          </p:cNvPr>
          <p:cNvSpPr txBox="1"/>
          <p:nvPr/>
        </p:nvSpPr>
        <p:spPr>
          <a:xfrm>
            <a:off x="4479323" y="445528"/>
            <a:ext cx="5671753" cy="707886"/>
          </a:xfrm>
          <a:prstGeom prst="rect">
            <a:avLst/>
          </a:prstGeom>
          <a:noFill/>
        </p:spPr>
        <p:txBody>
          <a:bodyPr wrap="square">
            <a:spAutoFit/>
          </a:bodyPr>
          <a:lstStyle/>
          <a:p>
            <a:r>
              <a:rPr lang="en-US" sz="4000" b="1" dirty="0"/>
              <a:t>CNN Model Architecture</a:t>
            </a:r>
          </a:p>
        </p:txBody>
      </p:sp>
      <p:sp>
        <p:nvSpPr>
          <p:cNvPr id="12" name="TextBox 11">
            <a:extLst>
              <a:ext uri="{FF2B5EF4-FFF2-40B4-BE49-F238E27FC236}">
                <a16:creationId xmlns:a16="http://schemas.microsoft.com/office/drawing/2014/main" id="{A8248C02-4F45-F27D-E450-E7295EACF5F3}"/>
              </a:ext>
            </a:extLst>
          </p:cNvPr>
          <p:cNvSpPr txBox="1"/>
          <p:nvPr/>
        </p:nvSpPr>
        <p:spPr>
          <a:xfrm>
            <a:off x="733354" y="1251345"/>
            <a:ext cx="6529031" cy="6863417"/>
          </a:xfrm>
          <a:prstGeom prst="rect">
            <a:avLst/>
          </a:prstGeom>
          <a:noFill/>
        </p:spPr>
        <p:txBody>
          <a:bodyPr wrap="square">
            <a:spAutoFit/>
          </a:bodyPr>
          <a:lstStyle/>
          <a:p>
            <a:r>
              <a:rPr lang="en-US" sz="3200" b="1" u="sng" dirty="0"/>
              <a:t>Layers Overview:</a:t>
            </a:r>
          </a:p>
          <a:p>
            <a:pPr>
              <a:buFont typeface="Arial" panose="020B0604020202020204" pitchFamily="34" charset="0"/>
              <a:buChar char="•"/>
            </a:pPr>
            <a:endParaRPr lang="en-US" sz="3200" b="1" dirty="0"/>
          </a:p>
          <a:p>
            <a:pPr>
              <a:buFont typeface="Arial" panose="020B0604020202020204" pitchFamily="34" charset="0"/>
              <a:buChar char="•"/>
            </a:pPr>
            <a:r>
              <a:rPr lang="en-US" sz="3200" u="sng" dirty="0"/>
              <a:t>Input Layer: </a:t>
            </a:r>
            <a:r>
              <a:rPr lang="en-US" sz="3200" dirty="0"/>
              <a:t>32x32x3 image dimensions.</a:t>
            </a:r>
          </a:p>
          <a:p>
            <a:pPr>
              <a:buFont typeface="Arial" panose="020B0604020202020204" pitchFamily="34" charset="0"/>
              <a:buChar char="•"/>
            </a:pPr>
            <a:endParaRPr lang="en-US" sz="3200" dirty="0"/>
          </a:p>
          <a:p>
            <a:pPr>
              <a:buFont typeface="Arial" panose="020B0604020202020204" pitchFamily="34" charset="0"/>
              <a:buChar char="•"/>
            </a:pPr>
            <a:r>
              <a:rPr lang="en-US" sz="3200" u="sng" dirty="0"/>
              <a:t>Convolutional Layers: </a:t>
            </a:r>
            <a:r>
              <a:rPr lang="en-US" sz="3200" dirty="0"/>
              <a:t>Feature extraction using filters.</a:t>
            </a:r>
          </a:p>
          <a:p>
            <a:pPr>
              <a:buFont typeface="Arial" panose="020B0604020202020204" pitchFamily="34" charset="0"/>
              <a:buChar char="•"/>
            </a:pPr>
            <a:endParaRPr lang="en-US" sz="3200" dirty="0"/>
          </a:p>
          <a:p>
            <a:pPr>
              <a:buFont typeface="Arial" panose="020B0604020202020204" pitchFamily="34" charset="0"/>
              <a:buChar char="•"/>
            </a:pPr>
            <a:r>
              <a:rPr lang="en-US" sz="3200" u="sng" dirty="0"/>
              <a:t>Max Pooling:</a:t>
            </a:r>
            <a:r>
              <a:rPr lang="en-US" sz="3200" dirty="0"/>
              <a:t> Down sampling for dimensionality reduction.</a:t>
            </a:r>
          </a:p>
          <a:p>
            <a:pPr>
              <a:buFont typeface="Arial" panose="020B0604020202020204" pitchFamily="34" charset="0"/>
              <a:buChar char="•"/>
            </a:pPr>
            <a:endParaRPr lang="en-US" sz="3200" dirty="0"/>
          </a:p>
          <a:p>
            <a:pPr>
              <a:buFont typeface="Arial" panose="020B0604020202020204" pitchFamily="34" charset="0"/>
              <a:buChar char="•"/>
            </a:pPr>
            <a:r>
              <a:rPr lang="en-US" sz="3200" u="sng" dirty="0"/>
              <a:t>Flatten Layer:</a:t>
            </a:r>
            <a:r>
              <a:rPr lang="en-US" sz="3200" dirty="0"/>
              <a:t> Converts 2D matrix to 1D vector.</a:t>
            </a:r>
          </a:p>
          <a:p>
            <a:pPr>
              <a:buFont typeface="Arial" panose="020B0604020202020204" pitchFamily="34" charset="0"/>
              <a:buChar char="•"/>
            </a:pPr>
            <a:endParaRPr lang="en-US" sz="2400" dirty="0"/>
          </a:p>
        </p:txBody>
      </p:sp>
      <p:sp>
        <p:nvSpPr>
          <p:cNvPr id="14" name="TextBox 13">
            <a:extLst>
              <a:ext uri="{FF2B5EF4-FFF2-40B4-BE49-F238E27FC236}">
                <a16:creationId xmlns:a16="http://schemas.microsoft.com/office/drawing/2014/main" id="{8A91BA4A-9FF2-3D5C-84AF-3F215B4F14A1}"/>
              </a:ext>
            </a:extLst>
          </p:cNvPr>
          <p:cNvSpPr txBox="1"/>
          <p:nvPr/>
        </p:nvSpPr>
        <p:spPr>
          <a:xfrm>
            <a:off x="7169766" y="2115918"/>
            <a:ext cx="6529031" cy="4031873"/>
          </a:xfrm>
          <a:prstGeom prst="rect">
            <a:avLst/>
          </a:prstGeom>
          <a:noFill/>
        </p:spPr>
        <p:txBody>
          <a:bodyPr wrap="square">
            <a:spAutoFit/>
          </a:bodyPr>
          <a:lstStyle/>
          <a:p>
            <a:pPr>
              <a:buFont typeface="Arial" panose="020B0604020202020204" pitchFamily="34" charset="0"/>
              <a:buChar char="•"/>
            </a:pPr>
            <a:r>
              <a:rPr lang="en-US" sz="3200" u="sng" dirty="0"/>
              <a:t>Dense Layers: </a:t>
            </a:r>
            <a:r>
              <a:rPr lang="en-US" sz="3200" dirty="0"/>
              <a:t>Fully connected layers for classification.</a:t>
            </a:r>
          </a:p>
          <a:p>
            <a:pPr>
              <a:buFont typeface="Arial" panose="020B0604020202020204" pitchFamily="34" charset="0"/>
              <a:buChar char="•"/>
            </a:pPr>
            <a:endParaRPr lang="en-US" sz="3200" dirty="0"/>
          </a:p>
          <a:p>
            <a:pPr>
              <a:buFont typeface="Arial" panose="020B0604020202020204" pitchFamily="34" charset="0"/>
              <a:buChar char="•"/>
            </a:pPr>
            <a:r>
              <a:rPr lang="en-US" sz="3200" u="sng" dirty="0"/>
              <a:t>Dropout: </a:t>
            </a:r>
            <a:r>
              <a:rPr lang="en-US" sz="3200" dirty="0"/>
              <a:t>Regularization technique to prevent overfitting.</a:t>
            </a:r>
          </a:p>
          <a:p>
            <a:pPr>
              <a:buFont typeface="Arial" panose="020B0604020202020204" pitchFamily="34" charset="0"/>
              <a:buChar char="•"/>
            </a:pPr>
            <a:endParaRPr lang="en-US" sz="3200" dirty="0"/>
          </a:p>
          <a:p>
            <a:pPr>
              <a:buFont typeface="Arial" panose="020B0604020202020204" pitchFamily="34" charset="0"/>
              <a:buChar char="•"/>
            </a:pPr>
            <a:r>
              <a:rPr lang="en-US" sz="3200" u="sng" dirty="0"/>
              <a:t>Output Layer:</a:t>
            </a:r>
            <a:r>
              <a:rPr lang="en-US" sz="3200" dirty="0"/>
              <a:t> SoftMax activation for class prediction.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txBody>
          <a:bodyPr/>
          <a:lstStyle/>
          <a:p>
            <a:endParaRPr lang="en-US"/>
          </a:p>
        </p:txBody>
      </p:sp>
      <p:sp>
        <p:nvSpPr>
          <p:cNvPr id="3" name="Shape 1"/>
          <p:cNvSpPr/>
          <p:nvPr/>
        </p:nvSpPr>
        <p:spPr>
          <a:xfrm>
            <a:off x="0" y="1618734"/>
            <a:ext cx="14630400" cy="6610865"/>
          </a:xfrm>
          <a:prstGeom prst="rect">
            <a:avLst/>
          </a:prstGeom>
          <a:solidFill>
            <a:srgbClr val="F9F8F5"/>
          </a:solidFill>
          <a:ln/>
        </p:spPr>
        <p:txBody>
          <a:bodyPr/>
          <a:lstStyle/>
          <a:p>
            <a:endParaRPr lang="en-US" dirty="0"/>
          </a:p>
        </p:txBody>
      </p:sp>
      <p:sp>
        <p:nvSpPr>
          <p:cNvPr id="4" name="Text 2"/>
          <p:cNvSpPr/>
          <p:nvPr/>
        </p:nvSpPr>
        <p:spPr>
          <a:xfrm>
            <a:off x="793790" y="3933349"/>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TextBox 6">
            <a:extLst>
              <a:ext uri="{FF2B5EF4-FFF2-40B4-BE49-F238E27FC236}">
                <a16:creationId xmlns:a16="http://schemas.microsoft.com/office/drawing/2014/main" id="{98D46865-1CD7-C73B-7B28-7B130DC97B6B}"/>
              </a:ext>
            </a:extLst>
          </p:cNvPr>
          <p:cNvSpPr txBox="1"/>
          <p:nvPr/>
        </p:nvSpPr>
        <p:spPr>
          <a:xfrm>
            <a:off x="5381368" y="348113"/>
            <a:ext cx="4219832" cy="830997"/>
          </a:xfrm>
          <a:prstGeom prst="rect">
            <a:avLst/>
          </a:prstGeom>
          <a:noFill/>
        </p:spPr>
        <p:txBody>
          <a:bodyPr wrap="square">
            <a:spAutoFit/>
          </a:bodyPr>
          <a:lstStyle/>
          <a:p>
            <a:r>
              <a:rPr lang="en-US" sz="4800" dirty="0"/>
              <a:t>Demonstration</a:t>
            </a:r>
          </a:p>
        </p:txBody>
      </p:sp>
      <p:pic>
        <p:nvPicPr>
          <p:cNvPr id="9" name="Picture 8" descr="A screenshot of a computer&#10;&#10;Description automatically generated">
            <a:extLst>
              <a:ext uri="{FF2B5EF4-FFF2-40B4-BE49-F238E27FC236}">
                <a16:creationId xmlns:a16="http://schemas.microsoft.com/office/drawing/2014/main" id="{99DCD592-B2BE-388F-C53A-497C01AB57A1}"/>
              </a:ext>
            </a:extLst>
          </p:cNvPr>
          <p:cNvPicPr>
            <a:picLocks noChangeAspect="1"/>
          </p:cNvPicPr>
          <p:nvPr/>
        </p:nvPicPr>
        <p:blipFill>
          <a:blip r:embed="rId3"/>
          <a:stretch>
            <a:fillRect/>
          </a:stretch>
        </p:blipFill>
        <p:spPr>
          <a:xfrm>
            <a:off x="1260389" y="1919776"/>
            <a:ext cx="12109622" cy="56849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txBody>
          <a:bodyPr/>
          <a:lstStyle/>
          <a:p>
            <a:endParaRPr lang="en-US"/>
          </a:p>
        </p:txBody>
      </p:sp>
      <p:sp>
        <p:nvSpPr>
          <p:cNvPr id="3" name="Shape 1"/>
          <p:cNvSpPr/>
          <p:nvPr/>
        </p:nvSpPr>
        <p:spPr>
          <a:xfrm>
            <a:off x="0" y="4324864"/>
            <a:ext cx="14630400" cy="3904735"/>
          </a:xfrm>
          <a:prstGeom prst="rect">
            <a:avLst/>
          </a:prstGeom>
          <a:solidFill>
            <a:srgbClr val="F9F8F5"/>
          </a:solidFill>
          <a:ln/>
        </p:spPr>
        <p:txBody>
          <a:bodyPr/>
          <a:lstStyle/>
          <a:p>
            <a:endParaRPr lang="en-US"/>
          </a:p>
        </p:txBody>
      </p:sp>
      <p:sp>
        <p:nvSpPr>
          <p:cNvPr id="4" name="Text 2"/>
          <p:cNvSpPr/>
          <p:nvPr/>
        </p:nvSpPr>
        <p:spPr>
          <a:xfrm>
            <a:off x="793790" y="3760351"/>
            <a:ext cx="5670590" cy="708779"/>
          </a:xfrm>
          <a:prstGeom prst="rect">
            <a:avLst/>
          </a:prstGeom>
          <a:noFill/>
          <a:ln/>
        </p:spPr>
        <p:txBody>
          <a:bodyPr wrap="none" lIns="0" tIns="0" rIns="0" bIns="0" rtlCol="0" anchor="t"/>
          <a:lstStyle/>
          <a:p>
            <a:pPr marL="0" indent="0">
              <a:lnSpc>
                <a:spcPts val="5550"/>
              </a:lnSpc>
              <a:buNone/>
            </a:pPr>
            <a:endParaRPr lang="en-US" sz="4450" dirty="0"/>
          </a:p>
        </p:txBody>
      </p:sp>
      <p:pic>
        <p:nvPicPr>
          <p:cNvPr id="7" name="Picture 6" descr="A screenshot of a computer&#10;&#10;Description automatically generated">
            <a:extLst>
              <a:ext uri="{FF2B5EF4-FFF2-40B4-BE49-F238E27FC236}">
                <a16:creationId xmlns:a16="http://schemas.microsoft.com/office/drawing/2014/main" id="{01E53DFD-07EE-9D21-0DBC-E96F38CAA811}"/>
              </a:ext>
            </a:extLst>
          </p:cNvPr>
          <p:cNvPicPr>
            <a:picLocks noChangeAspect="1"/>
          </p:cNvPicPr>
          <p:nvPr/>
        </p:nvPicPr>
        <p:blipFill>
          <a:blip r:embed="rId3"/>
          <a:stretch>
            <a:fillRect/>
          </a:stretch>
        </p:blipFill>
        <p:spPr>
          <a:xfrm>
            <a:off x="1256656" y="264301"/>
            <a:ext cx="11903290" cy="770099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txBody>
          <a:bodyPr/>
          <a:lstStyle/>
          <a:p>
            <a:endParaRPr lang="en-US"/>
          </a:p>
        </p:txBody>
      </p:sp>
      <p:sp>
        <p:nvSpPr>
          <p:cNvPr id="3" name="Shape 1"/>
          <p:cNvSpPr/>
          <p:nvPr/>
        </p:nvSpPr>
        <p:spPr>
          <a:xfrm>
            <a:off x="0" y="4114800"/>
            <a:ext cx="14630400" cy="4469130"/>
          </a:xfrm>
          <a:prstGeom prst="rect">
            <a:avLst/>
          </a:prstGeom>
          <a:solidFill>
            <a:srgbClr val="F9F8F5"/>
          </a:solidFill>
          <a:ln/>
        </p:spPr>
        <p:txBody>
          <a:bodyPr/>
          <a:lstStyle/>
          <a:p>
            <a:endParaRPr lang="en-US"/>
          </a:p>
        </p:txBody>
      </p:sp>
      <p:sp>
        <p:nvSpPr>
          <p:cNvPr id="4" name="Text 2"/>
          <p:cNvSpPr/>
          <p:nvPr/>
        </p:nvSpPr>
        <p:spPr>
          <a:xfrm>
            <a:off x="793790" y="3760351"/>
            <a:ext cx="5670590" cy="708779"/>
          </a:xfrm>
          <a:prstGeom prst="rect">
            <a:avLst/>
          </a:prstGeom>
          <a:noFill/>
          <a:ln/>
        </p:spPr>
        <p:txBody>
          <a:bodyPr wrap="none" lIns="0" tIns="0" rIns="0" bIns="0" rtlCol="0" anchor="t"/>
          <a:lstStyle/>
          <a:p>
            <a:pPr marL="0" indent="0">
              <a:lnSpc>
                <a:spcPts val="5550"/>
              </a:lnSpc>
              <a:buNone/>
            </a:pPr>
            <a:endParaRPr lang="en-US" sz="4450" dirty="0"/>
          </a:p>
        </p:txBody>
      </p:sp>
      <p:pic>
        <p:nvPicPr>
          <p:cNvPr id="7" name="Picture 6" descr="A screenshot of a computer&#10;&#10;Description automatically generated">
            <a:extLst>
              <a:ext uri="{FF2B5EF4-FFF2-40B4-BE49-F238E27FC236}">
                <a16:creationId xmlns:a16="http://schemas.microsoft.com/office/drawing/2014/main" id="{3AB54FE0-E8EC-2875-644A-17CE50D5E663}"/>
              </a:ext>
            </a:extLst>
          </p:cNvPr>
          <p:cNvPicPr>
            <a:picLocks noChangeAspect="1"/>
          </p:cNvPicPr>
          <p:nvPr/>
        </p:nvPicPr>
        <p:blipFill>
          <a:blip r:embed="rId3"/>
          <a:stretch>
            <a:fillRect/>
          </a:stretch>
        </p:blipFill>
        <p:spPr>
          <a:xfrm>
            <a:off x="1301868" y="765873"/>
            <a:ext cx="12026664" cy="66977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583930"/>
          </a:xfrm>
          <a:prstGeom prst="rect">
            <a:avLst/>
          </a:prstGeom>
          <a:solidFill>
            <a:srgbClr val="E6E2DB"/>
          </a:solidFill>
          <a:ln/>
        </p:spPr>
        <p:txBody>
          <a:bodyPr/>
          <a:lstStyle/>
          <a:p>
            <a:endParaRPr lang="en-US"/>
          </a:p>
        </p:txBody>
      </p:sp>
      <p:sp>
        <p:nvSpPr>
          <p:cNvPr id="3" name="Shape 1"/>
          <p:cNvSpPr/>
          <p:nvPr/>
        </p:nvSpPr>
        <p:spPr>
          <a:xfrm>
            <a:off x="0" y="2014151"/>
            <a:ext cx="14630400" cy="6215449"/>
          </a:xfrm>
          <a:prstGeom prst="rect">
            <a:avLst/>
          </a:prstGeom>
          <a:solidFill>
            <a:srgbClr val="F9F8F5"/>
          </a:solidFill>
          <a:ln/>
        </p:spPr>
        <p:txBody>
          <a:bodyPr/>
          <a:lstStyle/>
          <a:p>
            <a:endParaRPr lang="en-US"/>
          </a:p>
        </p:txBody>
      </p:sp>
      <p:sp>
        <p:nvSpPr>
          <p:cNvPr id="4" name="Text 2"/>
          <p:cNvSpPr/>
          <p:nvPr/>
        </p:nvSpPr>
        <p:spPr>
          <a:xfrm>
            <a:off x="793790" y="3760351"/>
            <a:ext cx="5670590" cy="708779"/>
          </a:xfrm>
          <a:prstGeom prst="rect">
            <a:avLst/>
          </a:prstGeom>
          <a:noFill/>
          <a:ln/>
        </p:spPr>
        <p:txBody>
          <a:bodyPr wrap="none" lIns="0" tIns="0" rIns="0" bIns="0" rtlCol="0" anchor="t"/>
          <a:lstStyle/>
          <a:p>
            <a:pPr marL="0" indent="0">
              <a:lnSpc>
                <a:spcPts val="5550"/>
              </a:lnSpc>
              <a:buNone/>
            </a:pPr>
            <a:endParaRPr lang="en-US" sz="4450" dirty="0"/>
          </a:p>
        </p:txBody>
      </p:sp>
      <p:sp>
        <p:nvSpPr>
          <p:cNvPr id="7" name="TextBox 6">
            <a:extLst>
              <a:ext uri="{FF2B5EF4-FFF2-40B4-BE49-F238E27FC236}">
                <a16:creationId xmlns:a16="http://schemas.microsoft.com/office/drawing/2014/main" id="{D58E38E7-E87E-5CB4-833C-08703380067B}"/>
              </a:ext>
            </a:extLst>
          </p:cNvPr>
          <p:cNvSpPr txBox="1"/>
          <p:nvPr/>
        </p:nvSpPr>
        <p:spPr>
          <a:xfrm>
            <a:off x="370704" y="2336852"/>
            <a:ext cx="6339015" cy="5632311"/>
          </a:xfrm>
          <a:prstGeom prst="rect">
            <a:avLst/>
          </a:prstGeom>
          <a:noFill/>
        </p:spPr>
        <p:txBody>
          <a:bodyPr wrap="square">
            <a:spAutoFit/>
          </a:bodyPr>
          <a:lstStyle/>
          <a:p>
            <a:pPr>
              <a:buFont typeface="Arial" panose="020B0604020202020204" pitchFamily="34" charset="0"/>
              <a:buChar char="•"/>
            </a:pPr>
            <a:r>
              <a:rPr lang="en-US" sz="4000" b="1" u="sng" dirty="0"/>
              <a:t>Challenges:</a:t>
            </a:r>
          </a:p>
          <a:p>
            <a:pPr>
              <a:buFont typeface="Arial" panose="020B0604020202020204" pitchFamily="34" charset="0"/>
              <a:buChar char="•"/>
            </a:pPr>
            <a:endParaRPr lang="en-US" sz="4000" u="sng" dirty="0"/>
          </a:p>
          <a:p>
            <a:pPr marL="742950" lvl="1" indent="-285750">
              <a:buFont typeface="Arial" panose="020B0604020202020204" pitchFamily="34" charset="0"/>
              <a:buChar char="•"/>
            </a:pPr>
            <a:r>
              <a:rPr lang="en-US" sz="4000" dirty="0"/>
              <a:t>Handling Overfitting: Regularization and Data Augmentation.</a:t>
            </a:r>
          </a:p>
          <a:p>
            <a:pPr marL="742950" lvl="1" indent="-285750">
              <a:buFont typeface="Arial" panose="020B0604020202020204" pitchFamily="34" charset="0"/>
              <a:buChar char="•"/>
            </a:pPr>
            <a:endParaRPr lang="en-US" sz="4000" dirty="0"/>
          </a:p>
          <a:p>
            <a:pPr marL="742950" lvl="1" indent="-285750">
              <a:buFont typeface="Arial" panose="020B0604020202020204" pitchFamily="34" charset="0"/>
              <a:buChar char="•"/>
            </a:pPr>
            <a:r>
              <a:rPr lang="en-US" sz="4000" dirty="0"/>
              <a:t>Model Deployment: Integrating the trained model with Flask.</a:t>
            </a:r>
          </a:p>
        </p:txBody>
      </p:sp>
      <p:sp>
        <p:nvSpPr>
          <p:cNvPr id="9" name="TextBox 8">
            <a:extLst>
              <a:ext uri="{FF2B5EF4-FFF2-40B4-BE49-F238E27FC236}">
                <a16:creationId xmlns:a16="http://schemas.microsoft.com/office/drawing/2014/main" id="{1970BBCF-1FA8-0D96-F20E-29BB87E557BD}"/>
              </a:ext>
            </a:extLst>
          </p:cNvPr>
          <p:cNvSpPr txBox="1"/>
          <p:nvPr/>
        </p:nvSpPr>
        <p:spPr>
          <a:xfrm>
            <a:off x="3422823" y="391627"/>
            <a:ext cx="8699156" cy="1015663"/>
          </a:xfrm>
          <a:prstGeom prst="rect">
            <a:avLst/>
          </a:prstGeom>
          <a:noFill/>
        </p:spPr>
        <p:txBody>
          <a:bodyPr wrap="square">
            <a:spAutoFit/>
          </a:bodyPr>
          <a:lstStyle/>
          <a:p>
            <a:r>
              <a:rPr lang="en-US" sz="6000" b="1" dirty="0"/>
              <a:t>Challenges &amp; Solutions</a:t>
            </a:r>
          </a:p>
        </p:txBody>
      </p:sp>
      <p:sp>
        <p:nvSpPr>
          <p:cNvPr id="11" name="TextBox 10">
            <a:extLst>
              <a:ext uri="{FF2B5EF4-FFF2-40B4-BE49-F238E27FC236}">
                <a16:creationId xmlns:a16="http://schemas.microsoft.com/office/drawing/2014/main" id="{CA3CB40A-6592-6A8C-C617-61AA4D58549D}"/>
              </a:ext>
            </a:extLst>
          </p:cNvPr>
          <p:cNvSpPr txBox="1"/>
          <p:nvPr/>
        </p:nvSpPr>
        <p:spPr>
          <a:xfrm>
            <a:off x="6958014" y="2336852"/>
            <a:ext cx="6016581" cy="5016758"/>
          </a:xfrm>
          <a:prstGeom prst="rect">
            <a:avLst/>
          </a:prstGeom>
          <a:noFill/>
        </p:spPr>
        <p:txBody>
          <a:bodyPr wrap="square">
            <a:spAutoFit/>
          </a:bodyPr>
          <a:lstStyle/>
          <a:p>
            <a:pPr>
              <a:buFont typeface="Arial" panose="020B0604020202020204" pitchFamily="34" charset="0"/>
              <a:buChar char="•"/>
            </a:pPr>
            <a:r>
              <a:rPr lang="en-US" sz="4000" b="1" u="sng" dirty="0"/>
              <a:t>Solutions:</a:t>
            </a:r>
          </a:p>
          <a:p>
            <a:pPr>
              <a:buFont typeface="Arial" panose="020B0604020202020204" pitchFamily="34" charset="0"/>
              <a:buChar char="•"/>
            </a:pPr>
            <a:endParaRPr lang="en-US" sz="4000" u="sng" dirty="0"/>
          </a:p>
          <a:p>
            <a:pPr marL="742950" lvl="1" indent="-285750">
              <a:buFont typeface="Arial" panose="020B0604020202020204" pitchFamily="34" charset="0"/>
              <a:buChar char="•"/>
            </a:pPr>
            <a:r>
              <a:rPr lang="en-US" sz="4000" dirty="0"/>
              <a:t>Applied L2 Regularization and Dropout layers.</a:t>
            </a:r>
          </a:p>
          <a:p>
            <a:pPr marL="742950" lvl="1" indent="-285750">
              <a:buFont typeface="Arial" panose="020B0604020202020204" pitchFamily="34" charset="0"/>
              <a:buChar char="•"/>
            </a:pPr>
            <a:endParaRPr lang="en-US" sz="4000" dirty="0"/>
          </a:p>
          <a:p>
            <a:pPr marL="742950" lvl="1" indent="-285750">
              <a:buFont typeface="Arial" panose="020B0604020202020204" pitchFamily="34" charset="0"/>
              <a:buChar char="•"/>
            </a:pPr>
            <a:r>
              <a:rPr lang="en-US" sz="4000" dirty="0"/>
              <a:t>Optimized Flask routes and image processing.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TotalTime>
  <Words>442</Words>
  <Application>Microsoft Macintosh PowerPoint</Application>
  <PresentationFormat>Custom</PresentationFormat>
  <Paragraphs>73</Paragraphs>
  <Slides>10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Inter</vt:lpstr>
      <vt:lpstr>DM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Borase Paras  Raju</cp:lastModifiedBy>
  <cp:revision>4</cp:revision>
  <dcterms:created xsi:type="dcterms:W3CDTF">2024-08-30T16:55:17Z</dcterms:created>
  <dcterms:modified xsi:type="dcterms:W3CDTF">2024-08-30T17:25:00Z</dcterms:modified>
</cp:coreProperties>
</file>